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charts/chart1.xml" ContentType="application/vnd.openxmlformats-officedocument.drawingml.chart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charts/chart2.xml" ContentType="application/vnd.openxmlformats-officedocument.drawingml.chart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Traffic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C2626"/>
              </a:solidFill>
              <a:effectLst/>
            </c:spPr>
          </c:dPt>
          <c:dPt>
            <c:idx val="1"/>
            <c:bubble3D val="0"/>
            <c:spPr>
              <a:solidFill>
                <a:srgbClr val="B8945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Lip Filler Hydration Post (67)</c:v>
                </c:pt>
                <c:pt idx="1">
                  <c:v>Other Pages (14)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67</c:v>
                </c:pt>
                <c:pt idx="1">
                  <c:v>14</c:v>
                </c:pt>
              </c:numCache>
            </c:numRef>
          </c:val>
        </c:ser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solidFill>
      <a:srgbClr val="F5F1E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Traffic (projected)</c:v>
                </c:pt>
              </c:strCache>
            </c:strRef>
          </c:tx>
          <c:spPr>
            <a:solidFill>
              <a:srgbClr val="B8945F"/>
            </a:solidFill>
            <a:ln w="50800" cap="flat">
              <a:solidFill>
                <a:srgbClr val="B8945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F1B3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B8945F"/>
              </a:solidFill>
              <a:ln w="9525" cap="flat">
                <a:solidFill>
                  <a:srgbClr val="B8945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Month 0</c:v>
                  </c:pt>
                  <c:pt idx="1">
                    <c:v>Month 1</c:v>
                  </c:pt>
                  <c:pt idx="2">
                    <c:v>Month 2</c:v>
                  </c:pt>
                  <c:pt idx="3">
                    <c:v>Month 3</c:v>
                  </c:pt>
                  <c:pt idx="4">
                    <c:v>Month 4</c:v>
                  </c:pt>
                  <c:pt idx="5">
                    <c:v>Month 5</c:v>
                  </c:pt>
                  <c:pt idx="6">
                    <c:v>Month 6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81</c:v>
                </c:pt>
                <c:pt idx="1">
                  <c:v>90</c:v>
                </c:pt>
                <c:pt idx="2">
                  <c:v>130</c:v>
                </c:pt>
                <c:pt idx="3">
                  <c:v>180</c:v>
                </c:pt>
                <c:pt idx="4">
                  <c:v>240</c:v>
                </c:pt>
                <c:pt idx="5">
                  <c:v>300</c:v>
                </c:pt>
                <c:pt idx="6">
                  <c:v>360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F1B3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7315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5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 •  SEO AUDIT REPORT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14400" y="155448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800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REFLECTORN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914400" y="265176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Complete SEO Audit &amp; Strategic Action Plan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914400" y="3383280"/>
            <a:ext cx="18288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36576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www.reflectorn.com.au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50292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2026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572000" y="50292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Cosmetic Injectables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0" y="50292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Fairfield, VIC, Australia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Table of Contents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audit covers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371600" y="15544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0" y="15544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findings &amp; overall site health score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20116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37160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Overview &amp; Methodology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0" y="20116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scope, tools used, and data sources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4688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71600" y="24688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943600" y="24688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Crawlability, indexation, robots, sitemap, redirects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29260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371600" y="2926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On-Page SEO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600" y="29260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Titles, meta descriptions, headings, content depth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" y="33832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371600" y="3383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Speed &amp; Core Web Vitals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943600" y="33832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and desktop performance analysis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38404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371600" y="38404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Quality &amp; AI Risk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943600" y="38404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audit and AI-generated content detection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42976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371600" y="4297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 Profile Analysis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943600" y="42976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quality, toxic links, disavow recommendations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40080" y="47548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371600" y="47548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 &amp; Ranking Performance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943600" y="47548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 visibility and opportunities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0080" y="52120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137160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SEO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943600" y="52120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Business Profile, NAP, citations, schema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40080" y="56692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1371600" y="5669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Prioritised Action Plan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943600" y="56692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30/60/90 day roadmap with expected impact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site health and headline findings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3200400" cy="36576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7373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SITE HEALTH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228600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D+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457200" y="40233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Urgent Attention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600200" y="4434840"/>
            <a:ext cx="914400" cy="27432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45262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issues found in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of 10 audit categories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931920" y="1554480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31920" y="1554480"/>
            <a:ext cx="187452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931920" y="169164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3931920" y="251460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 Keywords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931920" y="283464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low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916168" y="1554480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16168" y="1554480"/>
            <a:ext cx="187452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16168" y="169164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5916168" y="251460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Rating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916168" y="283464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7900416" y="1554480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900416" y="1554480"/>
            <a:ext cx="187452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00416" y="169164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81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900416" y="251460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Traffic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900416" y="283464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884664" y="1554480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884664" y="1554480"/>
            <a:ext cx="187452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884664" y="169164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</a:t>
            </a:r>
            <a:endParaRPr lang="en-US" sz="3200" dirty="0"/>
          </a:p>
        </p:txBody>
      </p:sp>
      <p:sp>
        <p:nvSpPr>
          <p:cNvPr id="29" name="Text 27"/>
          <p:cNvSpPr/>
          <p:nvPr/>
        </p:nvSpPr>
        <p:spPr>
          <a:xfrm>
            <a:off x="9884664" y="251460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PSI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9884664" y="283464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Failing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3931920" y="3355848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931920" y="3355848"/>
            <a:ext cx="187452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931920" y="3493008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100+</a:t>
            </a:r>
            <a:endParaRPr lang="en-US" sz="3200" dirty="0"/>
          </a:p>
        </p:txBody>
      </p:sp>
      <p:sp>
        <p:nvSpPr>
          <p:cNvPr id="34" name="Text 32"/>
          <p:cNvSpPr/>
          <p:nvPr/>
        </p:nvSpPr>
        <p:spPr>
          <a:xfrm>
            <a:off x="3931920" y="4315968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Backlinks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931920" y="463600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Disavow!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916168" y="3355848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16168" y="3355848"/>
            <a:ext cx="1874520" cy="73152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16168" y="3493008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5.0★</a:t>
            </a:r>
            <a:endParaRPr lang="en-US" sz="3200" dirty="0"/>
          </a:p>
        </p:txBody>
      </p:sp>
      <p:sp>
        <p:nvSpPr>
          <p:cNvPr id="39" name="Text 37"/>
          <p:cNvSpPr/>
          <p:nvPr/>
        </p:nvSpPr>
        <p:spPr>
          <a:xfrm>
            <a:off x="5916168" y="4315968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Reviews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916168" y="463600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Excellent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7900416" y="3355848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900416" y="3355848"/>
            <a:ext cx="1874520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900416" y="3493008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60+</a:t>
            </a:r>
            <a:endParaRPr lang="en-US" sz="3200" dirty="0"/>
          </a:p>
        </p:txBody>
      </p:sp>
      <p:sp>
        <p:nvSpPr>
          <p:cNvPr id="44" name="Text 42"/>
          <p:cNvSpPr/>
          <p:nvPr/>
        </p:nvSpPr>
        <p:spPr>
          <a:xfrm>
            <a:off x="7900416" y="4315968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Indexed Pages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7900416" y="463600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9884664" y="3355848"/>
            <a:ext cx="18745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884664" y="3355848"/>
            <a:ext cx="1874520" cy="73152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9884664" y="3493008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3200" dirty="0"/>
          </a:p>
        </p:txBody>
      </p:sp>
      <p:sp>
        <p:nvSpPr>
          <p:cNvPr id="49" name="Text 47"/>
          <p:cNvSpPr/>
          <p:nvPr/>
        </p:nvSpPr>
        <p:spPr>
          <a:xfrm>
            <a:off x="9884664" y="4315968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Items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9884664" y="463600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457200" y="5394960"/>
            <a:ext cx="11247120" cy="914400"/>
          </a:xfrm>
          <a:prstGeom prst="rect">
            <a:avLst/>
          </a:prstGeom>
          <a:solidFill>
            <a:srgbClr val="F5F1EA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31520" y="5440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VERDICT: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731520" y="571500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site has strong local presence and brand reputation (5★ reviews, complete Google Business Profile, validated schema), but suffers from critical technical issues, toxic backlinks, AI-generated content risk, and poor mobile performance. Without intervention, organic visibility will continue to stagnate or decline.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 5 Critical Issues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urgent problems requiring immediate action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08760"/>
            <a:ext cx="91440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5087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1371600" y="1508760"/>
            <a:ext cx="10332720" cy="914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00200" y="15544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Backlink Profile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00200" y="187452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spammy PBN-style backlinks from unrelated domains (movie sites, music sites, fake SEO directories). High Google penalty risk.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69680" y="155448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i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pPr indent="0" marL="0">
              <a:buNone/>
            </a:pPr>
            <a:r>
              <a:rPr lang="en-US" sz="9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 and submit disavow file via GSC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91440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4688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600" dirty="0"/>
          </a:p>
        </p:txBody>
      </p:sp>
      <p:sp>
        <p:nvSpPr>
          <p:cNvPr id="13" name="Shape 11"/>
          <p:cNvSpPr/>
          <p:nvPr/>
        </p:nvSpPr>
        <p:spPr>
          <a:xfrm>
            <a:off x="1371600" y="2468880"/>
            <a:ext cx="10332720" cy="914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00200" y="25146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Content Detected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600200" y="283464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Ahrefs flags 4 of 7 traffic-driving pages as 'Very High' AI content. For YMYL (medical), this is a major E-E-A-T risk.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869680" y="25146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i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pPr indent="0" marL="0">
              <a:buNone/>
            </a:pPr>
            <a:r>
              <a:rPr lang="en-US" sz="9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Rewrite top blog posts with practitioner expertise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3429000"/>
            <a:ext cx="91440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290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1371600" y="3429000"/>
            <a:ext cx="10332720" cy="914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00200" y="34747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Performance Score: 50/100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600200" y="379476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Multi-megabyte images (2.4MB, 2.3MB, 1.9MB) crash Core Web Vitals. No CrUX data — too few real users.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869680" y="34747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i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pPr indent="0" marL="0">
              <a:buNone/>
            </a:pPr>
            <a:r>
              <a:rPr lang="en-US" sz="9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 images, convert to WebP, lazy-load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57200" y="4389120"/>
            <a:ext cx="91440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3891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600" dirty="0"/>
          </a:p>
        </p:txBody>
      </p:sp>
      <p:sp>
        <p:nvSpPr>
          <p:cNvPr id="25" name="Shape 23"/>
          <p:cNvSpPr/>
          <p:nvPr/>
        </p:nvSpPr>
        <p:spPr>
          <a:xfrm>
            <a:off x="1371600" y="4389120"/>
            <a:ext cx="10332720" cy="914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600200" y="443484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Metadata Issues on 48+ Pages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600200" y="475488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pages with broken/short/long titles. 22 pages with duplicate or oversized meta descriptions. Typos ('Marrionettes').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869680" y="44348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i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pPr indent="0" marL="0">
              <a:buNone/>
            </a:pPr>
            <a:r>
              <a:rPr lang="en-US" sz="9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Rewrite all titles and meta descriptions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5349240"/>
            <a:ext cx="914400" cy="914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57200" y="53492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3600" dirty="0"/>
          </a:p>
        </p:txBody>
      </p:sp>
      <p:sp>
        <p:nvSpPr>
          <p:cNvPr id="31" name="Shape 29"/>
          <p:cNvSpPr/>
          <p:nvPr/>
        </p:nvSpPr>
        <p:spPr>
          <a:xfrm>
            <a:off x="1371600" y="5349240"/>
            <a:ext cx="10332720" cy="914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00200" y="539496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Content on Service Pages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600200" y="571500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indexable pages with &lt;160 words including service pages and Before/After gallery (83 words). Cannot rank for commercial intent.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8869680" y="53949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i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pPr indent="0" marL="0">
              <a:buNone/>
            </a:pPr>
            <a:r>
              <a:rPr lang="en-US" sz="9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to 800-1500 words with full treatment info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Issues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Site Overview &amp; Audit Methodology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analysed and which tools were used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PROFILE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18745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560320" y="18745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reflectorn.com.au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225856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560320" y="225856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Wix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64261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Type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60320" y="264261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Cosmetic Injectables Clinic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02666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/ Practitioner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560320" y="3026664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Sunny (Registered Nurse — RN1)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341071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Address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560320" y="341071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145C Station St, Fairfield VIC 3078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3794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560320" y="37947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+61 0477 781 442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7200" y="417880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Pages Crawled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560320" y="417880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 internal URLs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45628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Areas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560320" y="456285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Fairfield, Northcote, Brunswick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USED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400800" y="1993392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29400" y="1874520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Screaming Frog SEO Spider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629400" y="20756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crawl, on-page audit, metadata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400800" y="2377440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29400" y="225856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Ahrefs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629400" y="2459736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Backlinks, keywords, AI content scoring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400800" y="2761488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29400" y="2642616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SEMrush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629400" y="2843784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Cross-validation, authority score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400800" y="3145536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29400" y="3026664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PageSpeed Insights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629400" y="322783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Web Vitals (Mobile + Desktop)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6400800" y="3529584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629400" y="341071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 Validator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629400" y="3611880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data verification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6400800" y="3913632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29400" y="3794760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Search / Maps / GBP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629400" y="39959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Indexation, local citations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6400800" y="4297680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629400" y="41788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Chrome DevTools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629400" y="4379976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rendering, responsive QA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6400800" y="4681728"/>
            <a:ext cx="118872" cy="118872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629400" y="4562856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Inspection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6629400" y="4764024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Robots, sitemap, content review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03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 SEO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Crawlability, indexation, redirects &amp; site architecture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Site Crawl Overview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Snapshot from Screaming Frog SEO Spider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sf_01_overview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 Statistics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URLs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875520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589520" y="2651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URLs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9875520" y="26517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7589520" y="2971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Indexable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9875520" y="2971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 (88%)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589520" y="32918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Non-Indexable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9875520" y="3291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(12%)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7589520" y="3611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5xx Errors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9875520" y="3611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✓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589520" y="39319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Blocked by robots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875520" y="3931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✓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7589520" y="4754880"/>
            <a:ext cx="4114800" cy="13716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726680" y="4846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VERDICT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26680" y="512064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 is clean. No server errors, no blocking issues. Small but manageable site footprint typical of a single-location clinic.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Response Codes &amp; Redirects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status code health check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4xx Errors (Broken Links)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7452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8745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found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3657600" cy="256032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Image 0" descr="/home/claude/audit/sf_02_4xx_error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377440"/>
            <a:ext cx="3474720" cy="23774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502920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Outbound link to TGA.gov.au (404). Update or remove citation.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4434840" y="1554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5xx Server Errors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434840" y="187452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434840" y="18745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found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34840" y="2286000"/>
            <a:ext cx="3657600" cy="256032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5" name="Image 1" descr="/home/claude/audit/sf_03_5xx_errors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26280" y="2377440"/>
            <a:ext cx="3474720" cy="237744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434840" y="502920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is stable. No infrastructure issues detected.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8412480" y="1554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3xx Redirects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8412480" y="187452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412480" y="18745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found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8412480" y="2286000"/>
            <a:ext cx="3657600" cy="256032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21" name="Image 2" descr="/home/claude/audit/sf_04_3xx_redirects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503920" y="2377440"/>
            <a:ext cx="3474720" cy="237744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12480" y="502920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redirects are external (Google Maps, booking widgets). Normal.</a:t>
            </a:r>
            <a:endParaRPr lang="en-US" sz="1000" dirty="0"/>
          </a:p>
        </p:txBody>
      </p:sp>
      <p:sp>
        <p:nvSpPr>
          <p:cNvPr id="23" name="Shape 18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25" name="Text 20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</a:t>
            </a:r>
            <a:endParaRPr lang="en-US" sz="900" dirty="0"/>
          </a:p>
        </p:txBody>
      </p:sp>
      <p:sp>
        <p:nvSpPr>
          <p:cNvPr id="26" name="Text 21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Indexation Issues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'copy of' draft pages found on the live site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sf_19_directives_noindex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found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pages with noindex directive on the live site: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/copy-of-rejuran-new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/copy-of-rejuran-new-1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/copy-of-brunswick-volume-replacement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/copy-of-microneedling-services-new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noindexed PDF asset</a:t>
            </a:r>
            <a:endParaRPr lang="en-US" sz="1100" dirty="0"/>
          </a:p>
          <a:p>
            <a:pPr indent="0" marL="0">
              <a:buNone/>
            </a:pPr>
            <a:r>
              <a:rPr lang="en-US" sz="11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noindex is correctly applied, these draft pages waste crawl budget and indicate poor site hygiene.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589520" y="4754880"/>
            <a:ext cx="4114800" cy="13716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26680" y="4846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ACTION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26680" y="512064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all 'copy-of' pages from the Wix dashboard. They serve no purpose to users and clutter the crawl.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Robots.txt &amp; XML Sitemap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 directives review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5486400" cy="27432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Image 0" descr="/home/claude/audit/p3_01_robots_tx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011680"/>
            <a:ext cx="5303520" cy="25603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4754880"/>
            <a:ext cx="5486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Sitemap correctly referenced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Wix defaults properly configured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AhrefsBot crawl-delay = 10 sec (limits analysis tools)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PetalBot fully blocked (Huawei search)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21792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 SITEMAP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217920" y="1920240"/>
            <a:ext cx="5486400" cy="27432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5" name="Image 1" descr="/home/claude/audit/p3_02_sitemap_xml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09360" y="2011680"/>
            <a:ext cx="5303520" cy="25603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217920" y="4754880"/>
            <a:ext cx="5486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Sitemap index with 6 sub-sitemaps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Auto-generated by Wix, kept fresh (May 2026)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Covers blogs, services, categories</a:t>
            </a:r>
            <a:endParaRPr lang="en-US" sz="1100" dirty="0"/>
          </a:p>
          <a:p>
            <a:pPr indent="0" marL="0">
              <a:buNone/>
            </a:pPr>
            <a:r>
              <a:rPr lang="en-US" sz="1100" i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Submit to GSC once access is obtained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HTTPS &amp; Canonical Tag Audit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signals detected in SERP rendering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p3_05_https_no_www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Detected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shows the message: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b="1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"Missing: https | Show results with: https"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...beneath several inner-page results.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suggests Google has indexed BOTH http:// and https:// versions of some pages — a canonical confusion problem that splits ranking signals.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589520" y="4754880"/>
            <a:ext cx="4114800" cy="13716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26680" y="4846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ACTION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26680" y="512064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Wix SSL settings enforce https://www. Test all 4 URL variants. Request re-indexing in GSC.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04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On-Page SEO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Titles, meta descriptions, headings &amp; content depth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ON-PAGE SEO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Title Tag Issues — 26 Pages Affected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Long, short, weak, and misspelled titles found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TITLES TOO LONG (13 pages)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5486400" cy="292608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Image 0" descr="/home/claude/audit/sf_06_titles_over60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011680"/>
            <a:ext cx="5303520" cy="2743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493776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Homepage title: 78 chars — truncated in SERPs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blog posts also exceed 60 character limit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21792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TITLES TOO SHORT / WEAK (13 pages)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217920" y="1920240"/>
            <a:ext cx="5486400" cy="292608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5" name="Image 1" descr="/home/claude/audit/sf_07_titles_below3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09360" y="2011680"/>
            <a:ext cx="5303520" cy="2743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217920" y="493776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TYPO: 'Marrionettes' (should be 'Marionettes')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TYPO: 'Swich Facial' (should be 'SWiCH Facial')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location 'Fairfield' from service titles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On-Page SEO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Meta Description Issues — 22 Pages Affected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Duplicates, oversized, and one-word descriptions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META DESCRIPTIONS (8 pages)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212080" y="150876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5486400" cy="292608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Image 0" descr="/home/claude/audit/sf_08_duplicate_meta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011680"/>
            <a:ext cx="5303520" cy="2743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493776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location pages (Northcote/Fairfield/Brunswick) share IDENTICAL meta descriptions despite targeting different cities.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217920" y="155448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ANOMALY DETECTED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217920" y="1920240"/>
            <a:ext cx="5486400" cy="292608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5" name="Image 1" descr="/home/claude/audit/sf_10_meta_below7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09360" y="2011680"/>
            <a:ext cx="5303520" cy="2743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217920" y="493776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/post/xeomin-vs-botox-why-cleaner-can-be-better</a:t>
            </a:r>
            <a:endParaRPr lang="en-US" sz="900" dirty="0"/>
          </a:p>
          <a:p>
            <a:pPr indent="0" marL="0">
              <a:buNone/>
            </a:pPr>
            <a:r>
              <a:rPr lang="en-US" sz="10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description = just one word: "Botox"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On-Page SEO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H1 Headings &amp; Thin Content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 structure and word count audit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H1s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5486400" cy="18288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Image 0" descr="/home/claude/audit/sf_11_h1_duplica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011680"/>
            <a:ext cx="5303520" cy="16459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384048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/blog and /blog/categories/anti-aging-treatments use generic H1 = "Blogs"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 non-descriptive H1 wastes SEO real estate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21792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CONTENT PAGES (7 pages, all indexable)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217920" y="1920240"/>
            <a:ext cx="5486400" cy="41148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5" name="Image 1" descr="/home/claude/audit/p3_06_low_content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09360" y="2011680"/>
            <a:ext cx="5303520" cy="393192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457200" y="5029200"/>
            <a:ext cx="5486400" cy="109728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94360" y="51206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OBSERVATION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594360" y="539496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pages with &lt;160 words cannot rank for commercial keywords. Industry standard for cosmetic clinics is 800–1500 words per service page.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On-Page SEO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Image Optimization Crisis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Multi-megabyte images crippling site performance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sf_14_images_over100kb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 of Problem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DC26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MB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7589520" y="28803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single image — should be under 200KB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589520" y="324612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C26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13+ images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589520" y="36576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100KB — many over 500KB and 1MB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589520" y="40233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C26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Missing alt text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589520" y="44348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images have no alt text (accessibility + SEO loss)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589520" y="4937760"/>
            <a:ext cx="4114800" cy="118872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26680" y="50292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726680" y="530352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 all images to &lt;200KB. Convert to WebP/AVIF. Add descriptive alt text. Enable lazy loading.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On-Page SEO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05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Site Speed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Core Web Vitals &amp; PageSpeed performance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SPEED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PageSpeed Insights Results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mobile and desktop scores need improvement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5486400" cy="3200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Image 0" descr="/home/claude/audit/p4_01_psi_mobil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011680"/>
            <a:ext cx="5303520" cy="30175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52120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Performance: </a:t>
            </a:r>
            <a:pPr indent="0" marL="0">
              <a:buNone/>
            </a:pPr>
            <a:r>
              <a:rPr lang="en-US" sz="14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Accessibility: </a:t>
            </a:r>
            <a:pPr indent="0" marL="0">
              <a:buNone/>
            </a:pPr>
            <a:r>
              <a:rPr lang="en-US" sz="11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 ✓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Practices: </a:t>
            </a:r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SEO: </a:t>
            </a:r>
            <a:pPr indent="0" marL="0">
              <a:buNone/>
            </a:pPr>
            <a:r>
              <a:rPr lang="en-US" sz="11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✓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21792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217920" y="1920240"/>
            <a:ext cx="5486400" cy="3200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5" name="Image 1" descr="/home/claude/audit/p4_02_psi_desktop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09360" y="2011680"/>
            <a:ext cx="5303520" cy="30175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217920" y="52120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Performance: </a:t>
            </a:r>
            <a:pPr indent="0" marL="0">
              <a:buNone/>
            </a:pPr>
            <a:r>
              <a:rPr lang="en-US" sz="14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Accessibility: </a:t>
            </a:r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Practices: </a:t>
            </a:r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SEO: </a:t>
            </a:r>
            <a:pPr indent="0" marL="0">
              <a:buNone/>
            </a:pPr>
            <a:r>
              <a:rPr lang="en-US" sz="11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✓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Speed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Core Web Vitals — No Real-User Data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site has insufficient traffic for CrUX measurement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3657600" cy="2286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6916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LCP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57200" y="219456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DC26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6000" dirty="0"/>
          </a:p>
        </p:txBody>
      </p:sp>
      <p:sp>
        <p:nvSpPr>
          <p:cNvPr id="8" name="Text 6"/>
          <p:cNvSpPr/>
          <p:nvPr/>
        </p:nvSpPr>
        <p:spPr>
          <a:xfrm>
            <a:off x="640080" y="32004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Contentful Paint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Likely 4s+ on mobile due to heavy images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389120" y="1554480"/>
            <a:ext cx="3657600" cy="2286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89120" y="16916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INP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389120" y="219456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DC26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4572000" y="32004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 to Next Paint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data — too few users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321040" y="1554480"/>
            <a:ext cx="3657600" cy="2286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16916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040" y="219456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DC26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6000" dirty="0"/>
          </a:p>
        </p:txBody>
      </p:sp>
      <p:sp>
        <p:nvSpPr>
          <p:cNvPr id="16" name="Text 14"/>
          <p:cNvSpPr/>
          <p:nvPr/>
        </p:nvSpPr>
        <p:spPr>
          <a:xfrm>
            <a:off x="8503920" y="32004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Layout Shift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Likely affected by chat widgets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4114800"/>
            <a:ext cx="11247120" cy="201168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25196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" y="45720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Google's CrUX dataset shows "No Data" for ReflectorN — meaning fewer than the threshold number of real users visit the site each month to generate Field Data.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" y="507492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has two implications: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534924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The site likely doesn't pass Google's Page Experience signal, hurting rankings.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Once traffic grows (via the fixes in this audit), Field Data will populate — be ready to act on it.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Speed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06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 Quality &amp; AI Risk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biggest hidden threat to your rankings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QUALITY &amp; AI RISK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AI-Generated Content Detected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Ahrefs flags 4 of 7 traffic-driving pages as 'Very High' AI content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p6_01_ahrefs_top_page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top traffic page (67 visits/mo, 82% of all traffic) is flagged </a:t>
            </a:r>
            <a:pPr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 AI content.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cosmetic medical clinic, this is YMYL (Your Money or Your Life) territory — Google specifically scrutinises medical content for E-E-A-T.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Risks: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Helpful Content Update penalties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Sudden ranking drops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of medical authority signals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589520" y="4846320"/>
            <a:ext cx="4114800" cy="128016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26680" y="49377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URGENT FIX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26680" y="521208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Rewrite blog posts with Sunny RN's real expertise. Add author bio, credentials (RN1), and review by-line on every medical post.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&amp; AI Risk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Traffic Concentration Risk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82.7% of all organic traffic from a single page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457200" y="1554480"/>
          <a:ext cx="59436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858000" y="16916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Single Point of Failure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858000" y="22860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blog post ("Understanding the Different Types of Lip Filler") drives 82.7% of all organic traffic.</a:t>
            </a:r>
            <a:endParaRPr lang="en-US" sz="12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that ranking slips — through Google update, AI content penalty, or competitor outranking — the site loses almost all of its organic visibility overnight.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Diversification is essential: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5-10 more strong topical pages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internal links between related content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thin service pages to rank for commercial intent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&amp; AI Risk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07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Backlink Profile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Toxic links discovered — disavow urgently needed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 PROFILE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Backlink Profile Overview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Ahrefs domain metrics — May 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27432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554480"/>
            <a:ext cx="274320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6916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457200" y="2514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Rating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788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weak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383280" y="1554480"/>
            <a:ext cx="27432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83280" y="1554480"/>
            <a:ext cx="2743200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0" y="16916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158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3383280" y="2514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Referring Domains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383280" y="2788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 volume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309360" y="1554480"/>
            <a:ext cx="27432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09360" y="1554480"/>
            <a:ext cx="2743200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9360" y="16916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576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6309360" y="2514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Backlinks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09360" y="2788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toxic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9235440" y="1554480"/>
            <a:ext cx="27432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35440" y="1554480"/>
            <a:ext cx="274320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35440" y="16916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23" name="Text 21"/>
          <p:cNvSpPr/>
          <p:nvPr/>
        </p:nvSpPr>
        <p:spPr>
          <a:xfrm>
            <a:off x="9235440" y="2514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 Rating (HP)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235440" y="2788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homepage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3291840"/>
            <a:ext cx="11247120" cy="283464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26" name="Image 0" descr="/home/claude/audit/p7_01_ahrefs_overview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3429000"/>
            <a:ext cx="10972800" cy="2560320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🚨 Toxic Backlink Discovery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Spam-flagged domains making up a large share of the link profile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p8_01_ahrefs_ref_domain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PBN-Style Footprint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Ahrefs has flagged dozens of referring domains as SPAM, including: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itxoft-cost-effective-seo-services.site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fiverr-seo-for-business-growth.site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rank-optimizer.website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freelistingusa.com, viesearch.com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900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elovebook.com, mysportsgo.com</a:t>
            </a:r>
            <a:endParaRPr lang="en-US" sz="1000" dirty="0"/>
          </a:p>
          <a:p>
            <a:pPr indent="0" marL="0">
              <a:buNone/>
            </a:pPr>
            <a:r>
              <a:rPr lang="en-US" sz="10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domain names alone reveal the pattern — fake "SEO services" PBNs.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589520" y="4846320"/>
            <a:ext cx="4114800" cy="128016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26680" y="49377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ACTION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26680" y="521208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 a complete disavow .txt file of all spam-flagged domains. Submit via Google Search Console as soon as access is set up.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Backlinks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New Backlinks (Last 7 Days)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new links — all matching the same suspicious pattern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p8_02_new_backlink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Telltale Signs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new links share: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anchor text: "learn about our tailored solutions", "this guide"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DR (0-9) sites with no cosmetic/beauty relevance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WordPress + generic templates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"authors" (Helen Meier, James Williams)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sites flagged SPAM by Ahrefs</a:t>
            </a:r>
            <a:pPr indent="0" marL="0">
              <a:buNone/>
            </a:pPr>
            <a:r>
              <a:rPr lang="en-US" sz="11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either active PBN building or negative SEO — either way it must be addressed.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Backlinks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Disavow File Strategy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clean the backlink profile safely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2743200" cy="3200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63040" y="1783080"/>
            <a:ext cx="731520" cy="73152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46304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2697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310896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complete backlink list from Ahrefs (also cross-check Semrush + GSC once enabled).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83280" y="1554480"/>
            <a:ext cx="2743200" cy="3200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89120" y="1783080"/>
            <a:ext cx="731520" cy="73152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3891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566160" y="2697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66160" y="310896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all domains with: (a) SPAM flag, (b) DR ≤ 10, (c) zero topical relevance, (d) identical anchor patterns.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309360" y="1554480"/>
            <a:ext cx="2743200" cy="3200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0" y="1783080"/>
            <a:ext cx="731520" cy="73152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6492240" y="2697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92240" y="310896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disavow.txt with one domain per line in the format: domain:badsite.com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235440" y="1554480"/>
            <a:ext cx="2743200" cy="32004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241280" y="1783080"/>
            <a:ext cx="731520" cy="73152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4128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9418320" y="2697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418320" y="310896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via Google Search Console Disavow Tool. Monitor for 4-8 weeks for ranking recovery.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57200" y="5029200"/>
            <a:ext cx="11247120" cy="109728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12064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OUTCOME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40080" y="544068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6-12 weeks of disavow submission: protection from manual action / Penguin algorithmic penalty, gradual recovery of authority signals, cleaner foundation for future link building.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08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Keywords &amp; Rankings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 rank and where the opportunities lie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&amp; RANKINGS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Organic Keyword Performance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Cross-validated via Ahrefs and SEMrush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AHREFS DATA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920240"/>
            <a:ext cx="5486400" cy="41148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7" name="Image 0" descr="/home/claude/audit/p7_02_ahrefs_keyword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011680"/>
            <a:ext cx="5303520" cy="39319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21792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SEMRUSH DATA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217920" y="1920240"/>
            <a:ext cx="5486400" cy="41148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0" name="Image 1" descr="/home/claude/audit/p7_03_semrush_overview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09360" y="2011680"/>
            <a:ext cx="5303520" cy="393192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&amp; Rankings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Quick-Win Keyword Opportunities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ranking on page 1 — small push gets to top 3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4712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1371600"/>
                <a:gridCol w="1828800"/>
                <a:gridCol w="2560320"/>
                <a:gridCol w="137160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Keyword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Pos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Quick-Win Target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lip hydration filler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1-3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hydrating lip filler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1-2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lip filler types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1-5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lip hydration treatment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1-5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facial for sensitive skin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1-5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different types of lip fillers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1-3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botox fairfield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lips fairfield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cosmetics fairfield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457200" y="5486400"/>
            <a:ext cx="11247120" cy="640080"/>
          </a:xfrm>
          <a:prstGeom prst="rect">
            <a:avLst/>
          </a:prstGeom>
          <a:solidFill>
            <a:srgbClr val="F5F1EA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55778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STRATEGY: </a:t>
            </a:r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 the 4 lip-filler keywords first — they share intent and can be served by strengthening the existing top-traffic post with internal links from new content.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&amp; Rankings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09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Local SEO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Business Profile, citations &amp; schema markup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SEO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Google Business Profile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local presence — this is the site's biggest asset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p10_01_gbp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GBP Status: Excellent ✓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Name: </a:t>
            </a:r>
            <a:pPr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/ Cosmetic Injectables Nurse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Rating: </a:t>
            </a:r>
            <a:pPr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 ★ (42 Google reviews)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Category: </a:t>
            </a:r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Cosmetics industry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Address: </a:t>
            </a:r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145C Station St, Fairfield VIC 3078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Phone: </a:t>
            </a:r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0477 781 442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Booking: </a:t>
            </a:r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Fresha integration (Book online button)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Photos: </a:t>
            </a:r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(interior + branded creative)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589520" y="5212080"/>
            <a:ext cx="4114800" cy="9144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26680" y="5303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DOING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26680" y="5577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collecting reviews. Post weekly updates. Add Q&amp;A.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SEO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NAP Consistency Across Directories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Address, Phone — citation audit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TRUELOCAL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5486400" cy="210312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Image 0" descr="/home/claude/audit/p10_02_truelocal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011680"/>
            <a:ext cx="5303520" cy="19202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21792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 PAGES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332720" y="1508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217920" y="1920240"/>
            <a:ext cx="5486400" cy="210312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4" name="Image 1" descr="/home/claude/audit/p10_03_yellow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09360" y="2011680"/>
            <a:ext cx="5303520" cy="192024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7200" y="4297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 CONSISTENCY CHECK</a:t>
            </a:r>
            <a:endParaRPr lang="en-US" sz="12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4663440"/>
          <a:ext cx="1124712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200400"/>
                <a:gridCol w="3657600"/>
                <a:gridCol w="164592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 Business Profile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ReflectorN / Cosmetic Injectables Nurse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145C Station St, Fairfield VIC 3078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0477 781 442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TrueLocal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Reflectorn (Beauty Salons)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145c Station Street, Fairfield VIC 3078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0477 781 442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Yellow Pages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Reflectorn (Beauty Salons)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145c Station Street, Fairfield VIC 3078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0477 781 442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Website (reflectorn.com.au)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ReflectorN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145C Station St, Fairfield VIC 3078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0477 781 442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Shape 12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SEO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Schema Markup Validation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data check via Schema.org validator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0" y="1554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858000" cy="4572000"/>
          </a:xfrm>
          <a:prstGeom prst="rect">
            <a:avLst/>
          </a:prstGeom>
          <a:solidFill>
            <a:srgbClr val="F5F1EA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/home/claude/audit/p10_05_schema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691640"/>
            <a:ext cx="6583680" cy="4297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0" y="19202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Audit: Excellent ✓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89520" y="2331720"/>
            <a:ext cx="4114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schema types detected: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Corporation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LocalBusiness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HealthAndBeautyBusiness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(2 entries)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errors, 0 warnings.</a:t>
            </a:r>
            <a:endParaRPr lang="en-US" sz="1100" dirty="0"/>
          </a:p>
          <a:p>
            <a:pPr indent="0" marL="0">
              <a:buNone/>
            </a:pPr>
            <a:r>
              <a:rPr lang="en-US" sz="10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Wix has implemented schema correctly for a HealthAndBeauty business.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589520" y="5120640"/>
            <a:ext cx="4114800" cy="10058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26680" y="5212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ENHANCEMENT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26680" y="548640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MedicalBusiness, Review, FAQPage, and Service schema for richer SERPs.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SEO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286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 10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Action Plan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914400" y="402336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206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Prioritised 30/60/90 day roadmap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PLAN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30-Day Sprint: Critical Fixes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priority — stop the bleeding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1247120" cy="4572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554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30 DAYS — PROTECT &amp; STABILISE</a:t>
            </a:r>
            <a:endParaRPr lang="en-US" sz="14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03120"/>
          <a:ext cx="1124712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5943600"/>
                <a:gridCol w="2103120"/>
                <a:gridCol w="228600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Impact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Compile disavow file from Ahrefs + Semrush. Submit via GSC.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 + 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Penalty protection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 up Google Search Console + Google Analytics 4 access.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Foundational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Delete all 4 'copy-of' draft pages from Wix dashboard.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Clean indexation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Compress all images &gt;100KB. Convert to WebP. Add alt text.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 +40%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 homepage title (78 chars → under 60).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 boost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 typos: 'Marrionettes' → 'Marionettes', 'Swich' → 'SWiCH'.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 unique meta descriptions to 5 duplicate location pages.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 boost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Verify http → https → www. redirect chain.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Indexation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Plan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60-Day Phase: Content &amp; Authority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E-E-A-T and topical depth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1247120" cy="4572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554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31–60 — REBUILD &amp; EXPAND</a:t>
            </a:r>
            <a:endParaRPr lang="en-US" sz="140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03120"/>
          <a:ext cx="1124712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5943600"/>
                <a:gridCol w="2103120"/>
                <a:gridCol w="228600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Impact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Rewrite top 5 AI-flagged blog posts with Sunny RN's expertise + practitioner bio.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 + 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Penalty risk -90%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Expand 7 thin pages (Before/Afters, LED, Tear Trough, etc.) to 800+ words.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Commercial rankings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 author schema to all blog posts (Sunny, RN1).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E-E-A-T boost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 proper Service schema for all 12 service pages.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Rich SERPs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Optimise existing top post — add internal links to related services.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Diversification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5 new blog posts targeting quick-win keywords (lip filler variations).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Traffic +200%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 up structured review collection workflow (post-treatment).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GBP signal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Submit XML sitemap + new pages to Google Search Console.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Indexation speed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Plan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90-Day Strategy: Scale &amp; Compete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from defence to offence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11247120" cy="4572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554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61–90 — GROW &amp; COMPETE</a:t>
            </a:r>
            <a:endParaRPr lang="en-US" sz="1400" dirty="0"/>
          </a:p>
        </p:txBody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03120"/>
          <a:ext cx="1124712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5943600"/>
                <a:gridCol w="2103120"/>
                <a:gridCol w="228600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Impact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3D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Begin manual outreach for high-quality, relevant backlinks (beauty bloggers, AU directories).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 boost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 Google Posts weekly schedule on GBP (offers, content, photos).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rankings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dedicated location pages for Northcote, Brunswick, Thornbury (with unique content).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 + 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 monthly Q&amp;A FAQ content addressing real client questions.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Long-tail traffic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 quarterly content refresh on top 10 pages — keep them current.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Ranking maintenance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 video content: treatment walkthroughs, before/after journeys.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 + Client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YouTube + engagement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Competitor monitoring: track 3 main local competitors monthly.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Strategic insight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Monitor Core Web Vitals in CrUX as traffic grows — react fast.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Page Experience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Plan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Expected Impact &amp; Forecast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Conservative projections if action plan is executed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37160" cy="137160"/>
          </a:xfrm>
          <a:prstGeom prst="ellipse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554480"/>
            <a:ext cx="3657600" cy="22860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91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 TRAFFIC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0116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81/mo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350+/mo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40080" y="32004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+330% in 6 months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89120" y="1554480"/>
            <a:ext cx="3657600" cy="22860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0" y="1691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 KEYWORDS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0" y="20116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25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120+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572000" y="32004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+380% in 6 months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321040" y="1554480"/>
            <a:ext cx="3657600" cy="228600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03920" y="1691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RATING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503920" y="20116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0392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15-20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8503920" y="32004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+5x in 6 months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402336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RECOVERY CURVE</a:t>
            </a:r>
            <a:endParaRPr lang="en-US" sz="1100" dirty="0"/>
          </a:p>
        </p:txBody>
      </p:sp>
      <p:graphicFrame>
        <p:nvGraphicFramePr>
          <p:cNvPr id="21" name="Chart 0" descr=""/>
          <p:cNvGraphicFramePr/>
          <p:nvPr/>
        </p:nvGraphicFramePr>
        <p:xfrm>
          <a:off x="457200" y="4389120"/>
          <a:ext cx="11247120" cy="1737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2" name="Shape 19"/>
          <p:cNvSpPr/>
          <p:nvPr/>
        </p:nvSpPr>
        <p:spPr>
          <a:xfrm>
            <a:off x="0" y="6537960"/>
            <a:ext cx="12161520" cy="320040"/>
          </a:xfrm>
          <a:prstGeom prst="rect">
            <a:avLst/>
          </a:prstGeom>
          <a:solidFill>
            <a:srgbClr val="0F1B3D"/>
          </a:solidFill>
          <a:ln w="12700">
            <a:solidFill>
              <a:srgbClr val="0F1B3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65760" y="65653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SEO Audit  |  May 2026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4251960" y="65653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Plan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1430000" y="65653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810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7315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500" kern="0" dirty="0">
                <a:solidFill>
                  <a:srgbClr val="B89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14400" y="128016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Path Forward</a:t>
            </a:r>
            <a:endParaRPr lang="en-US" sz="4800" dirty="0"/>
          </a:p>
        </p:txBody>
      </p:sp>
      <p:sp>
        <p:nvSpPr>
          <p:cNvPr id="5" name="Shape 3"/>
          <p:cNvSpPr/>
          <p:nvPr/>
        </p:nvSpPr>
        <p:spPr>
          <a:xfrm>
            <a:off x="914400" y="2286000"/>
            <a:ext cx="1371600" cy="36576"/>
          </a:xfrm>
          <a:prstGeom prst="rect">
            <a:avLst/>
          </a:prstGeom>
          <a:solidFill>
            <a:srgbClr val="B8945F"/>
          </a:solidFill>
          <a:ln w="12700">
            <a:solidFill>
              <a:srgbClr val="B894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560320"/>
            <a:ext cx="100584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ReflectorN has a strong foundation — a respected practitioner, glowing reviews, valid schema, and a properly indexed site.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holding it back is fixable: AI-generated content, toxic backlinks, heavy images, weak metadata, and thin service pages.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disciplined execution of the 30/60/90 day plan, organic visibility can multiply 3-4× within six months — converting Sunny's clinical reputation into measurable digital growth.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94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61264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Get in touch.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ReflectorN SEO Audit Report — May 2026</dc:title>
  <dc:subject>PptxGenJS Presentation</dc:subject>
  <dc:creator>SEO Audit Team</dc:creator>
  <cp:lastModifiedBy>SEO Audit Team</cp:lastModifiedBy>
  <cp:revision>1</cp:revision>
  <dcterms:created xsi:type="dcterms:W3CDTF">2026-05-14T08:47:06Z</dcterms:created>
  <dcterms:modified xsi:type="dcterms:W3CDTF">2026-05-14T08:47:06Z</dcterms:modified>
</cp:coreProperties>
</file>